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A6C0D-6930-D87C-DAA8-9E1D01ADD4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8E8F1C2-BB82-B38A-1639-D7AC6EA52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24C476-50DA-71DB-790E-3B3CD4524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5C49DF-42D8-B62D-0ACE-7032D324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0EE4C9-84AF-799E-1986-AD987638F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8534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08877-9A29-0160-B4F2-A64BE08B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0CE2DD-68F9-7CA6-E8EE-C6EF2172B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CDE8E5-6580-391E-17D1-A93FF515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D91F2-49C1-5755-684C-33EE7E56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C1F1E-912A-10D4-B1B9-F4D5DBF1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198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6773CF0-FEC1-8FDF-DB2E-C3FC73687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BE7629E-8BBD-4DF4-BEFC-C22FD88AB1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0A91FD-C734-C76A-BA88-F79C1BC0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B69552-94FD-7A8A-8372-E60D7FD24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3EBBD43-BA74-8FB3-C2CF-4A361D1B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27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E118E3-D2A6-6AEB-9393-8E729D89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2D9427-F449-AF4D-739B-59EA74094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694848-4C33-3898-7C75-8EA5A3476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F6C48B-9F43-5327-483C-F1AF1F9CB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FB495A7-AC95-08A0-6BC0-C413C259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761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8A220-66C6-B4E8-395F-0BF20F366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F71F41-6FF7-48B1-3AB5-0F0DD15BF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DDC878-D8D5-68DD-ECEE-443C6F200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5791AA-D956-BB60-8EC8-3D148E891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97E6A4-C447-42B2-C109-B0E04E66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6837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6356AA-F3E9-463E-065E-299842FE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FB77C-62D9-AEAF-F124-72B82AD5A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A95803A-F76F-A16A-2510-33CB87E50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B71504-544F-CD02-D30C-1322DE0E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955320-3999-3B0D-258B-83002128F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177B0F-BB92-67C2-FF4C-7D1403963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3077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A15F9-B5CD-CA8C-CC2E-7A504BBE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11A55BE-79BB-9A35-3258-2953F885B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C7DCCC-E0D9-1EAB-3A48-A30451A4F2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41242C-4D80-BB9C-2B81-90606638D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974534C-2B00-33C7-87A8-D6EA9F00B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714D895-337E-2F7B-DE0C-A7F47E459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DC3435C-F91E-45CD-0D7C-62BCEBB4A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33E85F7-70AD-7F44-0448-AF516C7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7563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536D5B-D61C-74B8-3F1D-FE15A7F8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1F2F2AD-E157-2F39-7798-9D18F975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5BD67E3-AD98-F998-61F6-157236926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ADDD683-ED2A-364C-8354-5CCF01FB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056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847863B-E078-998C-147D-B39391DE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16BB33-5DFA-471A-598E-39EA38434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C8422E-91C4-FB36-2347-590CCB47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151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5C413-076F-EB3A-1D95-DBF9E2748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38ABB2-E1C3-360F-18D9-134FB2FA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ED3C6B0-74D0-57F4-F2D5-944CC7D08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8762359-C7AC-ECD2-5ED4-22112A488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87559DA-B54D-6729-69B7-622647A3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6894E5-1F03-3EB0-D8E6-FA505786E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933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88C35-6EBD-3A30-BE22-25FA1A7F1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EA9B84-C6B7-0FF5-27C2-C560C60A1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905916-0223-5831-762D-814196C39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C1C9576-0775-A1D2-41C4-2C3BB38DB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999217F-88C7-4A9B-A22F-09691DCC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72561CB-E601-A010-768E-C68B0C0E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680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482839-EAAE-5A1A-E3F5-7D069FFCC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B932E8-9014-710D-2BCD-C23ACCF65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7D6778-A970-4C18-DF50-849A18239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0E2A1-C775-4FF4-B981-6AFE9439B988}" type="datetimeFigureOut">
              <a:rPr lang="ru-RU" smtClean="0"/>
              <a:t>04.12.2022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88E1F5-4FFF-EF79-F65A-FB108FDB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509321-66A6-F740-0AB4-5783D51F87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8BE65-66DC-4685-BBE6-02857FE7D7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755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EDFEE2-BE76-FBC4-ED1D-1E896FC99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программного обеспечения для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моделирования водопада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469582-1104-C7B4-D7FF-59B7BD0F7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2545" y="4197783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Артюхин Николай Павлович ИУ7-51Б</a:t>
            </a:r>
          </a:p>
          <a:p>
            <a:pPr algn="l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Барышникова Марина Юрьевна</a:t>
            </a:r>
          </a:p>
          <a:p>
            <a:pPr algn="l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Москва, 2022 г.</a:t>
            </a:r>
          </a:p>
        </p:txBody>
      </p:sp>
    </p:spTree>
    <p:extLst>
      <p:ext uri="{BB962C8B-B14F-4D97-AF65-F5344CB8AC3E}">
        <p14:creationId xmlns:p14="http://schemas.microsoft.com/office/powerpoint/2010/main" val="2666713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BADEE3-692B-60D6-293B-03780A81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58" y="98366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движения частиц водопада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E6327E-7B13-0B9F-691F-3E009C254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190" y="1358281"/>
            <a:ext cx="3382061" cy="4536491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1B968B36-A8B4-52E7-268E-BF2AD9D75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6043" y="761148"/>
            <a:ext cx="3218896" cy="609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36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AE85B-CA8D-7DA7-1C8F-E518BAE5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05" y="246953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алгоритма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6E9FBC74-F55F-4BCB-0C13-C73E39F79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342" y="1399496"/>
            <a:ext cx="5481248" cy="537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4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FE652F-D19B-66F9-064E-73E19555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DF3864F-E47A-1CC9-B2B4-668A314E8D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032" y="1545686"/>
            <a:ext cx="5313936" cy="4947189"/>
          </a:xfrm>
        </p:spPr>
      </p:pic>
    </p:spTree>
    <p:extLst>
      <p:ext uri="{BB962C8B-B14F-4D97-AF65-F5344CB8AC3E}">
        <p14:creationId xmlns:p14="http://schemas.microsoft.com/office/powerpoint/2010/main" val="3410055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14871E-8CA6-62F5-15C6-5F8C8762E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языков программирования и сред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F7813-E340-3745-DC09-BD211EEE0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69784" cy="466725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Языки программирования: </a:t>
            </a:r>
            <a:r>
              <a:rPr lang="en-US" dirty="0"/>
              <a:t>Python, C++</a:t>
            </a:r>
          </a:p>
          <a:p>
            <a:r>
              <a:rPr lang="ru-RU" dirty="0"/>
              <a:t>С+</a:t>
            </a:r>
            <a:r>
              <a:rPr lang="en-US" dirty="0"/>
              <a:t>+ </a:t>
            </a:r>
            <a:r>
              <a:rPr lang="ru-RU" dirty="0"/>
              <a:t>поддерживает объектно-ориентированное программирование, имеет хорошую документацию, строго типизированный (защита от неконтролируемых ошибок).</a:t>
            </a:r>
          </a:p>
          <a:p>
            <a:r>
              <a:rPr lang="en-US" dirty="0"/>
              <a:t>Python</a:t>
            </a:r>
            <a:r>
              <a:rPr lang="ru-RU" dirty="0"/>
              <a:t> поддерживает объектно-ориентированное программирование</a:t>
            </a:r>
            <a:r>
              <a:rPr lang="en-US" dirty="0"/>
              <a:t>, </a:t>
            </a:r>
            <a:r>
              <a:rPr lang="ru-RU" dirty="0"/>
              <a:t>предоставляет все необходимые графические библиотеки для решения поставленной задачи</a:t>
            </a:r>
            <a:r>
              <a:rPr lang="en-US" dirty="0"/>
              <a:t>, </a:t>
            </a:r>
            <a:r>
              <a:rPr lang="ru-RU" dirty="0"/>
              <a:t>имеет хорошую документацию.</a:t>
            </a:r>
            <a:endParaRPr lang="en-US" dirty="0"/>
          </a:p>
          <a:p>
            <a:r>
              <a:rPr lang="ru-RU" dirty="0"/>
              <a:t>Разработка интерфейса: </a:t>
            </a:r>
            <a:r>
              <a:rPr lang="en-US" dirty="0"/>
              <a:t>Qt Designer</a:t>
            </a:r>
          </a:p>
          <a:p>
            <a:r>
              <a:rPr lang="ru-RU" dirty="0"/>
              <a:t>Среды разработки: </a:t>
            </a:r>
            <a:r>
              <a:rPr lang="en-US" dirty="0"/>
              <a:t>PyCharm, Clion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D5AB94-9F1D-3735-FD08-65831464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37" y="1396576"/>
            <a:ext cx="1424866" cy="143152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0E479D-6744-64AC-F0C4-0934B5FE6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626" y="2261034"/>
            <a:ext cx="1444348" cy="16248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C45160-8F04-0667-3681-60408B47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50" y="5264908"/>
            <a:ext cx="1404202" cy="10301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2B00824-31F6-26D8-D472-1C4802614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211" y="4943750"/>
            <a:ext cx="1431525" cy="14315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4E1268-68F9-15BE-E4BF-3065F3636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5271" y="4943750"/>
            <a:ext cx="1508673" cy="15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81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3A557-6EA2-86C3-3118-30830545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Интерфейс программы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094EC9-5C40-7B60-D394-A7798CCED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58" y="1763481"/>
            <a:ext cx="6068626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может: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запустить/остановить моделирование водопада;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выбрать дневное или ночное освещение;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высоту водопада;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скорость течения воды;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изменить количество частиц воды;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управлять камерой/сценой.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Корректность ввода данных проверяется автоматически за счет средств, предоставляемых интерфейсом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6AC4CB-BF65-7599-93FD-56A97A896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125" y="1908149"/>
            <a:ext cx="2724139" cy="406200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673327-EB82-A72C-67D1-E823C092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655" y="1908149"/>
            <a:ext cx="2695347" cy="40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19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2A3D09-D92F-B49C-67A2-0D206CD6D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работы программы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89E2081-FAF5-7156-7E4A-4F4BE6D54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83" y="1550417"/>
            <a:ext cx="4779833" cy="43513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7C0DE7-14B4-DC35-43BF-41B2492A3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919" y="1550418"/>
            <a:ext cx="479670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1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80E403-39C3-1AF8-9048-2025F55D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Эксперимент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8A2750-E60A-0670-241D-A5BDF0DE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5411680" cy="4667251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эксперимента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проведение тестирования производительности при создании сцен с различной степенью нагрузки на программное обеспечение, полностью написанное на языке программирования Python, и программное обеспечение, написанное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Нагрузка на ПО будет меняться в зависимости от количества частиц, из которых состоит водопад.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эксперимента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Справа представлена таблица зависимости производительности ПО, написанного полностью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ПО, написанного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(графика)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(алгоритм движения частиц, алгоритм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z-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буфера), в зависимости от количества частиц в водопаде.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3C10E4-BB83-2253-1F26-29F52A84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11" y="1939263"/>
            <a:ext cx="5291814" cy="41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6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91E330-BE2E-B6F4-C44A-1385745E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эксперимента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6972CB3-B3FA-4DD7-A229-A72728398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551" t="6037" r="6618" b="2720"/>
          <a:stretch/>
        </p:blipFill>
        <p:spPr>
          <a:xfrm>
            <a:off x="6249880" y="1826800"/>
            <a:ext cx="5459767" cy="397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C82BE-B5D1-D74B-EFCE-35536B997C01}"/>
              </a:ext>
            </a:extLst>
          </p:cNvPr>
          <p:cNvSpPr txBox="1"/>
          <p:nvPr/>
        </p:nvSpPr>
        <p:spPr>
          <a:xfrm>
            <a:off x="324601" y="1945145"/>
            <a:ext cx="592527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Справа представлен график зависимости производительности ПО, написанного полностью на Python, и ПО, написанного на Python (графика) и C++ (алгоритм движения частиц, алгоритм z-буфера), в зависимости от количества частиц в водопаде.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графику, полученному в результате эксперимента, видно, что производительность ПО (количество кадров в секунду) уменьшается экспоненциально при линейном увеличении количества частиц в водопаде.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Также можно увидеть, что ПО, написанное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показало более высокую производительность, чем ПО, полностью написанное на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0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86D5D-BD08-60C0-C0B7-ACAF119D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Реалистичность водопада, в зависимости от числа частиц</a:t>
            </a:r>
          </a:p>
        </p:txBody>
      </p:sp>
      <p:pic>
        <p:nvPicPr>
          <p:cNvPr id="6" name="Артюхин Николай ИУ7-51Б Количество частиц воды_ 444, 71.0 fps 2022-11-30 18-51-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E98F64F-DFED-7B80-3B4F-0BF5881836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1763" y="1825625"/>
            <a:ext cx="7841387" cy="4351338"/>
          </a:xfrm>
        </p:spPr>
      </p:pic>
    </p:spTree>
    <p:extLst>
      <p:ext uri="{BB962C8B-B14F-4D97-AF65-F5344CB8AC3E}">
        <p14:creationId xmlns:p14="http://schemas.microsoft.com/office/powerpoint/2010/main" val="401786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276BD5-F680-D981-DF9C-5680C9F4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Реалистичность водопада, в зависимости от числа частиц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51702-F95E-2945-2006-E89B130CB3DA}"/>
              </a:ext>
            </a:extLst>
          </p:cNvPr>
          <p:cNvSpPr txBox="1"/>
          <p:nvPr/>
        </p:nvSpPr>
        <p:spPr>
          <a:xfrm>
            <a:off x="838200" y="2180765"/>
            <a:ext cx="47369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рисунке представлен водопад из 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 частиц.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Видно, что вода стала почти непрерывной.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 за реалистичность изображения приходится платить производительностью приложения.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3672CCD3-DC52-3699-BCAB-054CAD993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2" b="1588"/>
          <a:stretch/>
        </p:blipFill>
        <p:spPr>
          <a:xfrm>
            <a:off x="6405508" y="1690688"/>
            <a:ext cx="4736977" cy="4282212"/>
          </a:xfrm>
        </p:spPr>
      </p:pic>
    </p:spTree>
    <p:extLst>
      <p:ext uri="{BB962C8B-B14F-4D97-AF65-F5344CB8AC3E}">
        <p14:creationId xmlns:p14="http://schemas.microsoft.com/office/powerpoint/2010/main" val="386906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CC79C9-204A-BD7D-4E0C-572EFA8A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593"/>
            <a:ext cx="10515600" cy="132556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477838-AA76-77CB-ED7E-BC9A6CE9B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0"/>
            <a:ext cx="10515600" cy="47654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разработать программное обеспечение, обеспечивающее динамическую визуализацию модели искусственного водопада.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описать структуру трехмерной сцены, включая объекты, из которых она состоит;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существующие алгоритмы, которые можно использовать для моделирования водопада, выбрать наиболее подходящий из них;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алгоритмы удаления невидимых линий и поверхностей и выбрать наиболее подходящий из них;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выбранные алгоритмы;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структуру классов программного обеспечения;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эксперимент по замеру производительности программного обеспечения в зависимости от используемых языков программирования.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28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1C40-F4F6-28C6-2E5E-5EBD4579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D816F3-AC23-D315-B58F-85C020521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курсовой работы была достигнута: разработано программное обеспечение, обеспечивающее динамическую визуализацию модели искусственного водопада.</a:t>
            </a:r>
          </a:p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Все поставленные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были решены: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описана структура трехмерной сцены;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алгоритмы необходимые для моделирования водопада;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реализованы выбранные алгоритмы;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разработана структура классов ПО;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эксперимент по замеру производительности программного обеспечения в зависимости от используемых языков программирования.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717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44361-504A-2A11-2A29-D09202326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объектов сцены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34BCBF3F-3B58-0FC4-A121-E032926B9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78" y="1690688"/>
            <a:ext cx="2941411" cy="373005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D9F1007-1006-C602-4C70-2D5AE8756F44}"/>
              </a:ext>
            </a:extLst>
          </p:cNvPr>
          <p:cNvSpPr txBox="1"/>
          <p:nvPr/>
        </p:nvSpPr>
        <p:spPr>
          <a:xfrm>
            <a:off x="1083074" y="1690688"/>
            <a:ext cx="522007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Скала (уступ водопада)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воды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Брызги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Водное полотно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Берега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Камера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66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4B2544-9322-B394-42A5-E5C7F9EE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методов моделирования водопада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15FD92C3-B237-8907-5784-55B7828BC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7382015"/>
              </p:ext>
            </p:extLst>
          </p:nvPr>
        </p:nvGraphicFramePr>
        <p:xfrm>
          <a:off x="838199" y="1825625"/>
          <a:ext cx="10960225" cy="40070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2045">
                  <a:extLst>
                    <a:ext uri="{9D8B030D-6E8A-4147-A177-3AD203B41FA5}">
                      <a16:colId xmlns:a16="http://schemas.microsoft.com/office/drawing/2014/main" val="1974628348"/>
                    </a:ext>
                  </a:extLst>
                </a:gridCol>
                <a:gridCol w="2192045">
                  <a:extLst>
                    <a:ext uri="{9D8B030D-6E8A-4147-A177-3AD203B41FA5}">
                      <a16:colId xmlns:a16="http://schemas.microsoft.com/office/drawing/2014/main" val="3683037965"/>
                    </a:ext>
                  </a:extLst>
                </a:gridCol>
                <a:gridCol w="2192045">
                  <a:extLst>
                    <a:ext uri="{9D8B030D-6E8A-4147-A177-3AD203B41FA5}">
                      <a16:colId xmlns:a16="http://schemas.microsoft.com/office/drawing/2014/main" val="1684336275"/>
                    </a:ext>
                  </a:extLst>
                </a:gridCol>
                <a:gridCol w="2192045">
                  <a:extLst>
                    <a:ext uri="{9D8B030D-6E8A-4147-A177-3AD203B41FA5}">
                      <a16:colId xmlns:a16="http://schemas.microsoft.com/office/drawing/2014/main" val="1774773734"/>
                    </a:ext>
                  </a:extLst>
                </a:gridCol>
                <a:gridCol w="2192045">
                  <a:extLst>
                    <a:ext uri="{9D8B030D-6E8A-4147-A177-3AD203B41FA5}">
                      <a16:colId xmlns:a16="http://schemas.microsoft.com/office/drawing/2014/main" val="4015558369"/>
                    </a:ext>
                  </a:extLst>
                </a:gridCol>
              </a:tblGrid>
              <a:tr h="875013"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Уравнение </a:t>
                      </a:r>
                    </a:p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Навье-Стокса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Сеточные методы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Система частиц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Комбинированные методы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55200"/>
                  </a:ext>
                </a:extLst>
              </a:tr>
              <a:tr h="87501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Эффективность по времени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758858"/>
                  </a:ext>
                </a:extLst>
              </a:tr>
              <a:tr h="50695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Реалистичность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399317"/>
                  </a:ext>
                </a:extLst>
              </a:tr>
              <a:tr h="87501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67757"/>
                  </a:ext>
                </a:extLst>
              </a:tr>
              <a:tr h="875013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Возможность реализации брызг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995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4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02D36-801A-36CB-6A7D-1EDE7E39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представления трехмерной модели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C1B944-5BA0-C20F-C4B6-CEFD829BF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6495" cy="435133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рамках данного проекта в качестве представления  модели была выбрана полигональная сетка.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Полигональная сетка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это совокупность вершин, рёбер и граней, которые определяют форму многогранного объекта в трехмерной компьютерной графике и объемном моделировании.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333B56-9B74-EA86-9878-921A912D8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3435" y="2512380"/>
            <a:ext cx="3872328" cy="238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0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D2A02-4C59-43F2-7D1C-E68E64CC5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алгоритмов удаления невидимых линий и поверхностей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30BAB858-EAC1-6B1F-62A9-13C20F1AD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0963171"/>
              </p:ext>
            </p:extLst>
          </p:nvPr>
        </p:nvGraphicFramePr>
        <p:xfrm>
          <a:off x="838200" y="1690688"/>
          <a:ext cx="11004612" cy="49133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4102">
                  <a:extLst>
                    <a:ext uri="{9D8B030D-6E8A-4147-A177-3AD203B41FA5}">
                      <a16:colId xmlns:a16="http://schemas.microsoft.com/office/drawing/2014/main" val="960628252"/>
                    </a:ext>
                  </a:extLst>
                </a:gridCol>
                <a:gridCol w="1834102">
                  <a:extLst>
                    <a:ext uri="{9D8B030D-6E8A-4147-A177-3AD203B41FA5}">
                      <a16:colId xmlns:a16="http://schemas.microsoft.com/office/drawing/2014/main" val="581578912"/>
                    </a:ext>
                  </a:extLst>
                </a:gridCol>
                <a:gridCol w="1834102">
                  <a:extLst>
                    <a:ext uri="{9D8B030D-6E8A-4147-A177-3AD203B41FA5}">
                      <a16:colId xmlns:a16="http://schemas.microsoft.com/office/drawing/2014/main" val="3321640568"/>
                    </a:ext>
                  </a:extLst>
                </a:gridCol>
                <a:gridCol w="1834102">
                  <a:extLst>
                    <a:ext uri="{9D8B030D-6E8A-4147-A177-3AD203B41FA5}">
                      <a16:colId xmlns:a16="http://schemas.microsoft.com/office/drawing/2014/main" val="2408993221"/>
                    </a:ext>
                  </a:extLst>
                </a:gridCol>
                <a:gridCol w="1834102">
                  <a:extLst>
                    <a:ext uri="{9D8B030D-6E8A-4147-A177-3AD203B41FA5}">
                      <a16:colId xmlns:a16="http://schemas.microsoft.com/office/drawing/2014/main" val="1519819458"/>
                    </a:ext>
                  </a:extLst>
                </a:gridCol>
                <a:gridCol w="1834102">
                  <a:extLst>
                    <a:ext uri="{9D8B030D-6E8A-4147-A177-3AD203B41FA5}">
                      <a16:colId xmlns:a16="http://schemas.microsoft.com/office/drawing/2014/main" val="1211451686"/>
                    </a:ext>
                  </a:extLst>
                </a:gridCol>
              </a:tblGrid>
              <a:tr h="681265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 </a:t>
                      </a:r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Z-</a:t>
                      </a:r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буфера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 Робертса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 художника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 Варнока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Алгоритм обратной трассировки лучей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6490672"/>
                  </a:ext>
                </a:extLst>
              </a:tr>
              <a:tr h="826351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</a:t>
                      </a:r>
                    </a:p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 –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граней,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 – </a:t>
                      </a:r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пикселей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O(mN)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O(N^2)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O(mN)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O(mN)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O(mN)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148205"/>
                  </a:ext>
                </a:extLst>
              </a:tr>
              <a:tr h="61565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Реалистичность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542954"/>
                  </a:ext>
                </a:extLst>
              </a:tr>
              <a:tr h="61565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755405"/>
                  </a:ext>
                </a:extLst>
              </a:tr>
              <a:tr h="61565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Эффективность по памяти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476570"/>
                  </a:ext>
                </a:extLst>
              </a:tr>
              <a:tr h="615652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Эффективность по времени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92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91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8C86A7-9B36-06FA-1986-B0D475A3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отрисовки изображения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59C3EE4B-088F-DD23-A78D-8D273F4BE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984128"/>
              </p:ext>
            </p:extLst>
          </p:nvPr>
        </p:nvGraphicFramePr>
        <p:xfrm>
          <a:off x="838199" y="1825624"/>
          <a:ext cx="10915836" cy="40912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28959">
                  <a:extLst>
                    <a:ext uri="{9D8B030D-6E8A-4147-A177-3AD203B41FA5}">
                      <a16:colId xmlns:a16="http://schemas.microsoft.com/office/drawing/2014/main" val="526309892"/>
                    </a:ext>
                  </a:extLst>
                </a:gridCol>
                <a:gridCol w="2728959">
                  <a:extLst>
                    <a:ext uri="{9D8B030D-6E8A-4147-A177-3AD203B41FA5}">
                      <a16:colId xmlns:a16="http://schemas.microsoft.com/office/drawing/2014/main" val="512167259"/>
                    </a:ext>
                  </a:extLst>
                </a:gridCol>
                <a:gridCol w="2728959">
                  <a:extLst>
                    <a:ext uri="{9D8B030D-6E8A-4147-A177-3AD203B41FA5}">
                      <a16:colId xmlns:a16="http://schemas.microsoft.com/office/drawing/2014/main" val="2609292808"/>
                    </a:ext>
                  </a:extLst>
                </a:gridCol>
                <a:gridCol w="2728959">
                  <a:extLst>
                    <a:ext uri="{9D8B030D-6E8A-4147-A177-3AD203B41FA5}">
                      <a16:colId xmlns:a16="http://schemas.microsoft.com/office/drawing/2014/main" val="2414127371"/>
                    </a:ext>
                  </a:extLst>
                </a:gridCol>
              </a:tblGrid>
              <a:tr h="509203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Vulkan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OpenGL</a:t>
                      </a:r>
                      <a:endParaRPr lang="ru-RU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DirectX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688540"/>
                  </a:ext>
                </a:extLst>
              </a:tr>
              <a:tr h="895504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Кроссплатформенность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 (только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Windows)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80742"/>
                  </a:ext>
                </a:extLst>
              </a:tr>
              <a:tr h="895504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Открытый код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70029"/>
                  </a:ext>
                </a:extLst>
              </a:tr>
              <a:tr h="895504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Библиотека для ЯП 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Python</a:t>
                      </a:r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30230"/>
                  </a:ext>
                </a:extLst>
              </a:tr>
              <a:tr h="895504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Поддержка видеокарт предыдущего поколения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4172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760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1DB7E-C900-62A5-B156-FF93F4B6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модели освещения</a:t>
            </a:r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E38D4964-70CA-0D3C-49A4-06D2C98464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469072"/>
              </p:ext>
            </p:extLst>
          </p:nvPr>
        </p:nvGraphicFramePr>
        <p:xfrm>
          <a:off x="838197" y="2233997"/>
          <a:ext cx="10515597" cy="2897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0636680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3249607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794817558"/>
                    </a:ext>
                  </a:extLst>
                </a:gridCol>
              </a:tblGrid>
              <a:tr h="965765">
                <a:tc>
                  <a:txBody>
                    <a:bodyPr/>
                    <a:lstStyle/>
                    <a:p>
                      <a:pPr algn="ctr"/>
                      <a:endParaRPr lang="ru-RU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 Ламберта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Модель Фонга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122092"/>
                  </a:ext>
                </a:extLst>
              </a:tr>
              <a:tr h="965765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Реалистичность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Средняя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21358"/>
                  </a:ext>
                </a:extLst>
              </a:tr>
              <a:tr h="965765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Сложность реализации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Низкая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Высокая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548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662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53A146-0396-2BCB-EEE8-59B42D04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Существующее ПО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60BD3C-F541-DFFE-5F9A-360B6240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633" y="1972961"/>
            <a:ext cx="3892858" cy="4143318"/>
          </a:xfrm>
          <a:prstGeom prst="rect">
            <a:avLst/>
          </a:prstGeo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A0A5626D-119C-2ACE-9C2D-41495C6A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24" t="10553" r="1483" b="7564"/>
          <a:stretch/>
        </p:blipFill>
        <p:spPr>
          <a:xfrm>
            <a:off x="1278385" y="1972961"/>
            <a:ext cx="4453631" cy="409999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296378-DB32-0F50-89BE-55211EBCACE8}"/>
              </a:ext>
            </a:extLst>
          </p:cNvPr>
          <p:cNvSpPr txBox="1"/>
          <p:nvPr/>
        </p:nvSpPr>
        <p:spPr>
          <a:xfrm>
            <a:off x="8728596" y="157659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Blender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A1AD97-BFF4-F2F6-EE1C-6F16C020DCD8}"/>
              </a:ext>
            </a:extLst>
          </p:cNvPr>
          <p:cNvSpPr txBox="1"/>
          <p:nvPr/>
        </p:nvSpPr>
        <p:spPr>
          <a:xfrm>
            <a:off x="2432482" y="1576591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Autodesk 3ds Max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29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761</Words>
  <Application>Microsoft Office PowerPoint</Application>
  <PresentationFormat>Широкоэкранный</PresentationFormat>
  <Paragraphs>167</Paragraphs>
  <Slides>20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Тема Office</vt:lpstr>
      <vt:lpstr>Разработка программного обеспечения для моделирования водопада</vt:lpstr>
      <vt:lpstr>Цель и задачи</vt:lpstr>
      <vt:lpstr>Описание объектов сцены</vt:lpstr>
      <vt:lpstr>Анализ методов моделирования водопада</vt:lpstr>
      <vt:lpstr>Способ представления трехмерной модели</vt:lpstr>
      <vt:lpstr>Анализ алгоритмов удаления невидимых линий и поверхностей</vt:lpstr>
      <vt:lpstr>Выбор API для отрисовки изображения</vt:lpstr>
      <vt:lpstr>Выбор модели освещения</vt:lpstr>
      <vt:lpstr>Существующее ПО</vt:lpstr>
      <vt:lpstr>Схема алгоритма движения частиц водопада</vt:lpstr>
      <vt:lpstr>Схема алгоритма z-буфера</vt:lpstr>
      <vt:lpstr>Диаграмма классов</vt:lpstr>
      <vt:lpstr>Выбор языков программирования и сред разработки</vt:lpstr>
      <vt:lpstr>Интерфейс программы</vt:lpstr>
      <vt:lpstr>Примеры работы программы</vt:lpstr>
      <vt:lpstr>Эксперимент</vt:lpstr>
      <vt:lpstr>Результаты эксперимента</vt:lpstr>
      <vt:lpstr>Реалистичность водопада, в зависимости от числа частиц</vt:lpstr>
      <vt:lpstr>Реалистичность водопада, в зависимости от числа частиц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программного обеспечения для моделирования водопада</dc:title>
  <dc:creator>Николай А</dc:creator>
  <cp:lastModifiedBy>Николай А</cp:lastModifiedBy>
  <cp:revision>72</cp:revision>
  <dcterms:created xsi:type="dcterms:W3CDTF">2022-11-29T18:05:48Z</dcterms:created>
  <dcterms:modified xsi:type="dcterms:W3CDTF">2022-12-04T09:46:34Z</dcterms:modified>
</cp:coreProperties>
</file>